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</p:sldMasterIdLst>
  <p:notesMasterIdLst>
    <p:notesMasterId r:id="rId34"/>
  </p:notesMasterIdLst>
  <p:handoutMasterIdLst>
    <p:handoutMasterId r:id="rId35"/>
  </p:handoutMasterIdLst>
  <p:sldIdLst>
    <p:sldId id="298" r:id="rId4"/>
    <p:sldId id="388" r:id="rId5"/>
    <p:sldId id="397" r:id="rId6"/>
    <p:sldId id="389" r:id="rId7"/>
    <p:sldId id="381" r:id="rId8"/>
    <p:sldId id="378" r:id="rId9"/>
    <p:sldId id="379" r:id="rId10"/>
    <p:sldId id="380" r:id="rId11"/>
    <p:sldId id="382" r:id="rId12"/>
    <p:sldId id="396" r:id="rId13"/>
    <p:sldId id="376" r:id="rId14"/>
    <p:sldId id="390" r:id="rId15"/>
    <p:sldId id="336" r:id="rId16"/>
    <p:sldId id="344" r:id="rId17"/>
    <p:sldId id="338" r:id="rId18"/>
    <p:sldId id="341" r:id="rId19"/>
    <p:sldId id="320" r:id="rId20"/>
    <p:sldId id="391" r:id="rId21"/>
    <p:sldId id="383" r:id="rId22"/>
    <p:sldId id="377" r:id="rId23"/>
    <p:sldId id="385" r:id="rId24"/>
    <p:sldId id="310" r:id="rId25"/>
    <p:sldId id="366" r:id="rId26"/>
    <p:sldId id="354" r:id="rId27"/>
    <p:sldId id="394" r:id="rId28"/>
    <p:sldId id="395" r:id="rId29"/>
    <p:sldId id="386" r:id="rId30"/>
    <p:sldId id="346" r:id="rId31"/>
    <p:sldId id="322" r:id="rId32"/>
    <p:sldId id="347" r:id="rId33"/>
  </p:sldIdLst>
  <p:sldSz cx="12192000" cy="6858000"/>
  <p:notesSz cx="6797675" cy="9926638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74" autoAdjust="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41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BB651C5-239C-481D-B679-C1853F3D7869}" type="datetime1">
              <a:rPr lang="fr-FR" smtClean="0"/>
              <a:t>05/02/2025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3F468-A24C-40BA-9BA0-927B9D8CEF08}" type="datetime1">
              <a:rPr lang="fr-FR" smtClean="0"/>
              <a:pPr/>
              <a:t>05/02/2025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276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993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55F77236-3AE0-4D7C-A6F9-5176F42329EC}" type="slidenum">
              <a:rPr lang="fr-FR" altLang="fr-FR" sz="1200" smtClean="0"/>
              <a:pPr>
                <a:defRPr/>
              </a:pPr>
              <a:t>15</a:t>
            </a:fld>
            <a:endParaRPr lang="fr-FR" altLang="fr-FR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024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A2E3B1BE-366B-4326-A3FF-C1FAAA9C8F19}" type="slidenum">
              <a:rPr lang="fr-FR" altLang="fr-FR" sz="1200" smtClean="0"/>
              <a:pPr>
                <a:defRPr/>
              </a:pPr>
              <a:t>16</a:t>
            </a:fld>
            <a:endParaRPr lang="fr-FR" altLang="fr-FR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809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D1E98A72-50EB-4274-BCF7-A59F7EE921EE}" type="slidenum">
              <a:rPr lang="fr-FR" altLang="fr-FR" sz="1200" smtClean="0"/>
              <a:pPr>
                <a:defRPr/>
              </a:pPr>
              <a:t>17</a:t>
            </a:fld>
            <a:endParaRPr lang="fr-FR" altLang="fr-FR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706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574E9665-0355-493B-A777-9184FCEE3376}" type="slidenum">
              <a:rPr lang="fr-FR" altLang="fr-FR" sz="1200" smtClean="0"/>
              <a:pPr>
                <a:defRPr/>
              </a:pPr>
              <a:t>22</a:t>
            </a:fld>
            <a:endParaRPr lang="fr-FR" altLang="fr-FR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075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89E47366-BC82-4C7D-91D0-5822D2AC4411}" type="slidenum">
              <a:rPr lang="fr-FR" altLang="fr-FR" sz="1200" smtClean="0"/>
              <a:pPr>
                <a:defRPr/>
              </a:pPr>
              <a:t>28</a:t>
            </a:fld>
            <a:endParaRPr lang="fr-FR" altLang="fr-FR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829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84057CCC-18ED-4A14-8A51-19B2210B4AA2}" type="slidenum">
              <a:rPr lang="fr-FR" altLang="fr-FR" sz="1200" smtClean="0"/>
              <a:pPr>
                <a:defRPr/>
              </a:pPr>
              <a:t>29</a:t>
            </a:fld>
            <a:endParaRPr lang="fr-FR" altLang="fr-FR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085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78C92D67-AB9A-49F8-BA21-448A91A01C1A}" type="slidenum">
              <a:rPr lang="fr-FR" altLang="fr-FR" sz="1200" smtClean="0"/>
              <a:pPr>
                <a:defRPr/>
              </a:pPr>
              <a:t>30</a:t>
            </a:fld>
            <a:endParaRPr lang="fr-FR" altLang="fr-FR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499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747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7B3CF28-7EB1-4335-A95D-50FF1F860C29}" type="slidenum">
              <a:rPr lang="fr-FR" altLang="fr-FR" sz="1200" smtClean="0"/>
              <a:pPr>
                <a:defRPr/>
              </a:pPr>
              <a:t>6</a:t>
            </a:fld>
            <a:endParaRPr lang="fr-FR" altLang="fr-FR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788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A4D99D00-3610-474E-9618-791D1E5EA346}" type="slidenum">
              <a:rPr lang="fr-FR" altLang="fr-FR" sz="1200" smtClean="0"/>
              <a:pPr>
                <a:defRPr/>
              </a:pPr>
              <a:t>7</a:t>
            </a:fld>
            <a:endParaRPr lang="fr-FR" altLang="fr-FR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921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47089E76-0198-4E57-BC1A-BAA2F5383450}" type="slidenum">
              <a:rPr lang="fr-FR" altLang="fr-FR" sz="1200" smtClean="0"/>
              <a:pPr>
                <a:defRPr/>
              </a:pPr>
              <a:t>8</a:t>
            </a:fld>
            <a:endParaRPr lang="fr-FR" altLang="fr-FR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2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1 - Intérêt pour les questions sanitaires et sociales </a:t>
            </a:r>
            <a:r>
              <a:rPr lang="fr-FR" sz="1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</a:t>
            </a:r>
          </a:p>
          <a:p>
            <a:r>
              <a:rPr lang="fr-FR" sz="1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Connaissances dans le domaine sanitaire, médico-social et social</a:t>
            </a:r>
          </a:p>
          <a:p>
            <a:r>
              <a:rPr lang="fr-FR" sz="1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Connaissance du métier</a:t>
            </a:r>
          </a:p>
          <a:p>
            <a:r>
              <a:rPr lang="fr-FR" sz="1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Sens de l'intérêt général</a:t>
            </a:r>
          </a:p>
          <a:p>
            <a:pPr>
              <a:buFontTx/>
              <a:buChar char="-"/>
            </a:pPr>
            <a:endParaRPr lang="fr-FR" sz="12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2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2 - Qualités humaines et capacités relationnelles </a:t>
            </a:r>
            <a:r>
              <a:rPr lang="fr-FR" sz="1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</a:t>
            </a:r>
          </a:p>
          <a:p>
            <a:r>
              <a:rPr lang="fr-FR" sz="1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Aptitude à faire preuve d'attention à l'autre, d'écoute et d'ouverture aux autres</a:t>
            </a:r>
          </a:p>
          <a:p>
            <a:r>
              <a:rPr lang="fr-FR" sz="1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Aptitude à collaborer et travailler en équipe</a:t>
            </a:r>
          </a:p>
          <a:p>
            <a:r>
              <a:rPr lang="fr-FR" sz="1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Aptitude à échanger / communiquer avec autrui</a:t>
            </a:r>
          </a:p>
          <a:p>
            <a:r>
              <a:rPr lang="fr-FR" sz="1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Pratique des outils numériques</a:t>
            </a:r>
          </a:p>
          <a:p>
            <a:r>
              <a:rPr lang="fr-FR" sz="1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Capacité à se documenter et à communiquer dans une langue étrangère</a:t>
            </a:r>
          </a:p>
          <a:p>
            <a:pPr marL="0" indent="0">
              <a:buNone/>
            </a:pPr>
            <a:r>
              <a:rPr lang="fr-FR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3 - Compétences en matière d'expression orale et écrite :</a:t>
            </a:r>
          </a:p>
          <a:p>
            <a:r>
              <a:rPr lang="fr-FR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Maîtrise du français et du langage écrit et oral</a:t>
            </a:r>
          </a:p>
          <a:p>
            <a:pPr marL="0" indent="0">
              <a:buNone/>
            </a:pPr>
            <a:endParaRPr lang="fr-FR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4 - Aptitudes à la démarche scientifique et maîtrise des bases de l'arithmétique :</a:t>
            </a:r>
          </a:p>
          <a:p>
            <a:r>
              <a:rPr lang="fr-FR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Aptitude à rechercher, sélectionner, organiser et restituer de l'information scientifique</a:t>
            </a:r>
          </a:p>
          <a:p>
            <a:r>
              <a:rPr lang="fr-FR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Aptitude à produire un raisonnement logique</a:t>
            </a:r>
          </a:p>
          <a:p>
            <a:r>
              <a:rPr lang="fr-FR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Maîtrise des bases de l'arithmétique</a:t>
            </a:r>
          </a:p>
          <a:p>
            <a:pPr marL="0" indent="0">
              <a:buNone/>
            </a:pPr>
            <a:endParaRPr lang="fr-FR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5 - Compétences organisationnelles et savoir-être :</a:t>
            </a:r>
          </a:p>
          <a:p>
            <a:r>
              <a:rPr lang="fr-FR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Rigueur, méthode, assiduité</a:t>
            </a:r>
          </a:p>
          <a:p>
            <a:r>
              <a:rPr lang="fr-FR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Capacité à s'organiser, à prioriser les tâches, autonomie dans le travail, créativité</a:t>
            </a:r>
          </a:p>
          <a:p>
            <a:endParaRPr lang="fr-FR" sz="12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noProof="0" smtClean="0"/>
              <a:t>10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904903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Avoir un baccalauréat et un Dossier accepté sur </a:t>
            </a:r>
            <a:r>
              <a:rPr lang="fr-FR" altLang="fr-FR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Parcoursup</a:t>
            </a:r>
            <a:r>
              <a:rPr lang="fr-FR" altLang="fr-FR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,</a:t>
            </a:r>
          </a:p>
          <a:p>
            <a:endParaRPr lang="fr-FR" altLang="fr-FR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r>
              <a:rPr lang="fr-FR" altLang="fr-FR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Formation continue professionnelle : Sélection sur dossier + épreuves écrites (Mathématiques et Français) + entretien oral,</a:t>
            </a:r>
          </a:p>
          <a:p>
            <a:endParaRPr lang="fr-FR" altLang="fr-FR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r>
              <a:rPr lang="fr-FR" altLang="fr-FR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Critères </a:t>
            </a:r>
            <a:r>
              <a:rPr lang="fr-FR" altLang="fr-FR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Parcoursup</a:t>
            </a:r>
            <a:r>
              <a:rPr lang="fr-FR" altLang="fr-FR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définis dans l’arrêté du 6 janvier 2019 : critères nationaux retenus en termes de compétences et d'aptitudes pour être admis en formation en soins infirmiers.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noProof="0" smtClean="0"/>
              <a:t>11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44473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972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8A4D933A-5CB5-406A-8225-3086C5E8B940}" type="slidenum">
              <a:rPr lang="fr-FR" altLang="fr-FR" sz="1200" smtClean="0"/>
              <a:pPr>
                <a:defRPr/>
              </a:pPr>
              <a:t>13</a:t>
            </a:fld>
            <a:endParaRPr lang="fr-FR" altLang="fr-FR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054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FEFEE911-D512-43C9-AAE1-2427F02C3286}" type="slidenum">
              <a:rPr lang="fr-FR" altLang="fr-FR" sz="1200" smtClean="0"/>
              <a:pPr>
                <a:defRPr/>
              </a:pPr>
              <a:t>14</a:t>
            </a:fld>
            <a:endParaRPr lang="fr-FR" altLang="fr-FR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1" y="2811054"/>
            <a:ext cx="8991600" cy="1261295"/>
          </a:xfrm>
          <a:solidFill>
            <a:schemeClr val="bg1"/>
          </a:solidFill>
        </p:spPr>
        <p:txBody>
          <a:bodyPr vert="horz" lIns="180000" tIns="360000" rIns="252000" bIns="180000" rtlCol="0" anchor="t">
            <a:noAutofit/>
          </a:bodyPr>
          <a:lstStyle>
            <a:lvl1pPr algn="r">
              <a:defRPr lang="en-ZA" sz="4000" b="1" spc="-300" dirty="0"/>
            </a:lvl1pPr>
          </a:lstStyle>
          <a:p>
            <a:pPr lvl="0" algn="r" rtl="0"/>
            <a:r>
              <a:rPr lang="fr-FR" noProof="0" dirty="0"/>
              <a:t>Cliquez pour modifier le titre de la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40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fr-FR" noProof="0" smtClean="0"/>
              <a:t>Modifiez le style des sous-titres du masque</a:t>
            </a:r>
            <a:endParaRPr lang="fr-FR" noProof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1" y="6803351"/>
            <a:ext cx="9780105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9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xmlns="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8" y="1511250"/>
            <a:ext cx="5472114" cy="468000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1" y="1511477"/>
            <a:ext cx="3600450" cy="4679249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1" y="1511476"/>
            <a:ext cx="3600450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4" y="1512000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3" y="1512000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4" y="1507535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3" y="1507535"/>
            <a:ext cx="2160588" cy="468371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xmlns="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xmlns="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4" name="Espace réservé du numéro de diapositive 3">
            <a:extLst>
              <a:ext uri="{FF2B5EF4-FFF2-40B4-BE49-F238E27FC236}">
                <a16:creationId xmlns:a16="http://schemas.microsoft.com/office/drawing/2014/main" xmlns="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xmlns="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304802" y="228604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81518" y="714378"/>
            <a:ext cx="11631083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6885520" y="6249992"/>
            <a:ext cx="504824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CB014-A0CD-41DB-B5C4-5585AC3D1F7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66488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85520" y="6249992"/>
            <a:ext cx="504824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AA2F4-D429-4804-A073-A675193EAB4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0012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épara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1" y="2204792"/>
            <a:ext cx="5956300" cy="1944000"/>
          </a:xfrm>
          <a:solidFill>
            <a:schemeClr val="bg1"/>
          </a:solidFill>
        </p:spPr>
        <p:txBody>
          <a:bodyPr vert="horz" lIns="180000" tIns="324000" rIns="252000" bIns="180000" rtlCol="0" anchor="t">
            <a:noAutofit/>
          </a:bodyPr>
          <a:lstStyle>
            <a:lvl1pPr algn="r">
              <a:defRPr lang="en-ZA" sz="4800" b="1" spc="-300" dirty="0"/>
            </a:lvl1pPr>
          </a:lstStyle>
          <a:p>
            <a:pPr lvl="0" algn="r" rtl="0"/>
            <a:r>
              <a:rPr lang="fr-FR" noProof="0" dirty="0"/>
              <a:t>Cliquez pour modifier le séparateur de section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1" y="4148861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 style des sous-titres du masque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9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1" y="6803351"/>
            <a:ext cx="9780105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éparation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3" y="1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</a:t>
            </a:r>
            <a:br>
              <a:rPr lang="fr-FR" noProof="0" dirty="0"/>
            </a:br>
            <a:r>
              <a:rPr lang="fr-FR" noProof="0" dirty="0"/>
              <a:t>votre photo ici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699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fr-FR" noProof="0" dirty="0"/>
              <a:t>Cliquez pour modifier le séparateur de section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4110761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 dirty="0"/>
              <a:t>Modifiez le style des sous-titres du masque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1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noProof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1" y="6803351"/>
            <a:ext cx="9780105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Text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1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36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1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2668687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508F53F-6AA2-4060-904A-BC90211DC043}"/>
              </a:ext>
            </a:extLst>
          </p:cNvPr>
          <p:cNvSpPr/>
          <p:nvPr userDrawn="1"/>
        </p:nvSpPr>
        <p:spPr>
          <a:xfrm>
            <a:off x="9348589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Image du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1" y="1869796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Cliquez pour 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5" y="2994141"/>
            <a:ext cx="6641627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3649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8" name="Rectangle 7">
            <a:extLst>
              <a:ext uri="{FF2B5EF4-FFF2-40B4-BE49-F238E27FC236}">
                <a16:creationId xmlns:a16="http://schemas.microsoft.com/office/drawing/2014/main" xmlns="" id="{FA5285E0-8F27-49C4-AADF-92A3B72D41FD}"/>
              </a:ext>
            </a:extLst>
          </p:cNvPr>
          <p:cNvSpPr/>
          <p:nvPr userDrawn="1"/>
        </p:nvSpPr>
        <p:spPr>
          <a:xfrm>
            <a:off x="9775826" y="1762069"/>
            <a:ext cx="1984174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xmlns="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e comparaison gauche 1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e comparaison gauche 2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8" y="2020360"/>
            <a:ext cx="5472114" cy="4170891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xmlns="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1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Entrez votre légende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de votre atten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780101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votre photo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5"/>
            <a:ext cx="3733801" cy="1013684"/>
          </a:xfrm>
          <a:solidFill>
            <a:schemeClr val="bg1"/>
          </a:solidFill>
        </p:spPr>
        <p:txBody>
          <a:bodyPr vert="horz" lIns="108000" tIns="108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000" b="1" spc="-300" dirty="0"/>
            </a:lvl1pPr>
          </a:lstStyle>
          <a:p>
            <a:pPr lvl="0" algn="r" rtl="0"/>
            <a:r>
              <a:rPr lang="fr-FR" noProof="0" dirty="0"/>
              <a:t>Merci de votre attention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xmlns="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2" y="3957705"/>
            <a:ext cx="2910341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xmlns="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2" y="4306722"/>
            <a:ext cx="2910341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Numéro de téléphone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xmlns="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2" y="4655739"/>
            <a:ext cx="2910341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Poignée E-mail ou Réseaux sociaux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xmlns="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2" y="5004756"/>
            <a:ext cx="2910341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Site web de l’entreprise</a:t>
            </a:r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1" y="6803351"/>
            <a:ext cx="9780105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Rectangle 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1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xmlns="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xmlns="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EB0D177-9AA4-42F4-9CD7-CD206217CA6D}"/>
              </a:ext>
            </a:extLst>
          </p:cNvPr>
          <p:cNvSpPr/>
          <p:nvPr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825DB53-D610-4A40-AFDC-EBC47DB613CE}"/>
              </a:ext>
            </a:extLst>
          </p:cNvPr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xmlns="" id="{C2B9A6A4-83D0-40B1-8B15-964C84BF0705}"/>
              </a:ext>
            </a:extLst>
          </p:cNvPr>
          <p:cNvSpPr/>
          <p:nvPr/>
        </p:nvSpPr>
        <p:spPr>
          <a:xfrm>
            <a:off x="1" y="6371351"/>
            <a:ext cx="9780101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BC39664-EB8B-4A32-915A-D4308F792772}"/>
              </a:ext>
            </a:extLst>
          </p:cNvPr>
          <p:cNvSpPr/>
          <p:nvPr/>
        </p:nvSpPr>
        <p:spPr>
          <a:xfrm>
            <a:off x="1" y="6803351"/>
            <a:ext cx="9780105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9" name="Rectangle 28">
            <a:extLst>
              <a:ext uri="{FF2B5EF4-FFF2-40B4-BE49-F238E27FC236}">
                <a16:creationId xmlns:a16="http://schemas.microsoft.com/office/drawing/2014/main" xmlns="" id="{9B49670D-8F18-44A8-B217-67B412095C0D}"/>
              </a:ext>
            </a:extLst>
          </p:cNvPr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xmlns="" id="{030FA059-EC32-4FFF-9673-48849B2FA43A}"/>
              </a:ext>
            </a:extLst>
          </p:cNvPr>
          <p:cNvCxnSpPr>
            <a:cxnSpLocks/>
          </p:cNvCxnSpPr>
          <p:nvPr/>
        </p:nvCxnSpPr>
        <p:spPr>
          <a:xfrm flipH="1">
            <a:off x="3" y="6371351"/>
            <a:ext cx="12191998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  <p:sldLayoutId id="2147483667" r:id="rId15"/>
    <p:sldLayoutId id="2147483669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-boulogne.fr/cfms/ifsi-ifa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facebook.com/ifsiboulognesurmer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’image 11">
            <a:extLst>
              <a:ext uri="{FF2B5EF4-FFF2-40B4-BE49-F238E27FC236}">
                <a16:creationId xmlns:a16="http://schemas.microsoft.com/office/drawing/2014/main" xmlns="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1"/>
          <a:stretch/>
        </p:blipFill>
        <p:spPr>
          <a:xfrm>
            <a:off x="1" y="138077"/>
            <a:ext cx="9780588" cy="6286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4237856"/>
            <a:ext cx="8991600" cy="2052601"/>
          </a:xfrm>
        </p:spPr>
        <p:txBody>
          <a:bodyPr tIns="216000" rtlCol="0"/>
          <a:lstStyle/>
          <a:p>
            <a:pPr algn="ctr" rtl="0"/>
            <a:r>
              <a:rPr lang="fr-FR" sz="4800" dirty="0" smtClean="0"/>
              <a:t>Journée Portes Ouvertes  </a:t>
            </a:r>
            <a:r>
              <a:rPr lang="fr-FR" sz="4800" dirty="0" smtClean="0"/>
              <a:t>05.02.2025</a:t>
            </a:r>
            <a:r>
              <a:rPr lang="fr-FR" sz="5400" dirty="0" smtClean="0"/>
              <a:t/>
            </a:r>
            <a:br>
              <a:rPr lang="fr-FR" sz="5400" dirty="0" smtClean="0"/>
            </a:br>
            <a:endParaRPr lang="fr-FR" sz="5400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xmlns="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0555" y="5709536"/>
            <a:ext cx="6881445" cy="580921"/>
          </a:xfrm>
        </p:spPr>
        <p:txBody>
          <a:bodyPr rtlCol="0"/>
          <a:lstStyle/>
          <a:p>
            <a:pPr rtl="0"/>
            <a:r>
              <a:rPr lang="fr-FR" dirty="0" smtClean="0"/>
              <a:t>Centre de Formation aux Métiers de la Santé – Boulogne-sur-Mer</a:t>
            </a:r>
            <a:endParaRPr lang="fr-FR" dirty="0"/>
          </a:p>
        </p:txBody>
      </p:sp>
      <p:pic>
        <p:nvPicPr>
          <p:cNvPr id="6" name="Image 3" descr="G:\T9 PÔLES\T9N25\Logos CHB au 01 avril 2019\Logo CFMS couleurs validé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" b="10277"/>
          <a:stretch/>
        </p:blipFill>
        <p:spPr bwMode="auto">
          <a:xfrm>
            <a:off x="10644555" y="260352"/>
            <a:ext cx="1348153" cy="109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Qualités  requises pour la formation infirmière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10</a:t>
            </a:fld>
            <a:endParaRPr lang="fr-FR" noProof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7" t="23880" r="34532" b="23958"/>
          <a:stretch/>
        </p:blipFill>
        <p:spPr>
          <a:xfrm>
            <a:off x="2343149" y="969173"/>
            <a:ext cx="6662058" cy="5369151"/>
          </a:xfrm>
        </p:spPr>
      </p:pic>
    </p:spTree>
    <p:extLst>
      <p:ext uri="{BB962C8B-B14F-4D97-AF65-F5344CB8AC3E}">
        <p14:creationId xmlns:p14="http://schemas.microsoft.com/office/powerpoint/2010/main" val="92686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/>
              <a:t>Deux possibilités </a:t>
            </a:r>
            <a:endParaRPr lang="fr-FR" sz="40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370768" y="1866899"/>
            <a:ext cx="7638395" cy="1651908"/>
          </a:xfrm>
        </p:spPr>
        <p:txBody>
          <a:bodyPr vert="horz" lIns="0" tIns="0" rIns="0" bIns="0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A la sortie du </a:t>
            </a:r>
            <a:r>
              <a:rPr lang="fr-FR" sz="2800" dirty="0" smtClean="0"/>
              <a:t>baccalauréat</a:t>
            </a:r>
          </a:p>
          <a:p>
            <a:endParaRPr lang="fr-F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Candidats en reconversion professionnelle</a:t>
            </a:r>
          </a:p>
          <a:p>
            <a:r>
              <a:rPr lang="fr-FR" sz="2800" dirty="0" smtClean="0"/>
              <a:t> </a:t>
            </a:r>
            <a:endParaRPr lang="fr-FR" sz="280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11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92051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12</a:t>
            </a:fld>
            <a:endParaRPr lang="fr-FR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3909"/>
            <a:ext cx="11928764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96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re 1"/>
          <p:cNvSpPr>
            <a:spLocks noGrp="1" noChangeArrowheads="1"/>
          </p:cNvSpPr>
          <p:nvPr>
            <p:ph type="title"/>
          </p:nvPr>
        </p:nvSpPr>
        <p:spPr>
          <a:xfrm>
            <a:off x="914400" y="404817"/>
            <a:ext cx="10363200" cy="1152525"/>
          </a:xfrm>
        </p:spPr>
        <p:txBody>
          <a:bodyPr/>
          <a:lstStyle/>
          <a:p>
            <a:pPr eaLnBrk="1" hangingPunct="1"/>
            <a:r>
              <a:rPr lang="fr-FR" altLang="fr-FR" dirty="0" smtClean="0">
                <a:ea typeface="ＭＳ Ｐゴシック" pitchFamily="34" charset="-128"/>
              </a:rPr>
              <a:t>Retrouvez-nous sur </a:t>
            </a:r>
            <a:r>
              <a:rPr lang="fr-FR" altLang="fr-FR" dirty="0" err="1" smtClean="0">
                <a:ea typeface="ＭＳ Ｐゴシック" pitchFamily="34" charset="-128"/>
              </a:rPr>
              <a:t>Parcoursup</a:t>
            </a:r>
            <a:endParaRPr lang="fr-FR" altLang="fr-FR" dirty="0" smtClean="0">
              <a:ea typeface="ＭＳ Ｐゴシック" pitchFamily="34" charset="-128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32" y="1576208"/>
            <a:ext cx="46958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776" y="1532585"/>
            <a:ext cx="6916455" cy="197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AA2F4-D429-4804-A073-A675193EAB45}" type="slidenum">
              <a:rPr lang="fr-FR" altLang="fr-FR" smtClean="0"/>
              <a:pPr>
                <a:defRPr/>
              </a:pPr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5824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u contenu 2"/>
          <p:cNvSpPr>
            <a:spLocks noGrp="1" noChangeArrowheads="1"/>
          </p:cNvSpPr>
          <p:nvPr>
            <p:ph idx="1"/>
          </p:nvPr>
        </p:nvSpPr>
        <p:spPr>
          <a:xfrm>
            <a:off x="914400" y="1674254"/>
            <a:ext cx="10363200" cy="4378815"/>
          </a:xfrm>
        </p:spPr>
        <p:txBody>
          <a:bodyPr/>
          <a:lstStyle/>
          <a:p>
            <a:pPr marL="333375" indent="-342900" algn="just">
              <a:lnSpc>
                <a:spcPct val="150000"/>
              </a:lnSpc>
              <a:buFontTx/>
              <a:buChar char="-"/>
            </a:pPr>
            <a:r>
              <a:rPr lang="fr-FR" altLang="fr-FR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 Vœu par REGROUPEMENT  (Nord-Pas-de-Calais) maximum 5, </a:t>
            </a:r>
            <a:endParaRPr lang="fr-FR" altLang="fr-FR" sz="24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333375" indent="-342900" algn="just">
              <a:lnSpc>
                <a:spcPct val="150000"/>
              </a:lnSpc>
              <a:buFontTx/>
              <a:buChar char="-"/>
            </a:pPr>
            <a:r>
              <a:rPr lang="fr-FR" altLang="fr-FR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Puis, vous effectuez des sous-vœux au niveau des IFSI </a:t>
            </a:r>
            <a:r>
              <a:rPr lang="fr-FR" altLang="fr-FR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du </a:t>
            </a:r>
            <a:r>
              <a:rPr lang="fr-FR" altLang="fr-FR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regroupement sélectionné : 1 IFSI = 1 sous-vœu (Boulogne-sur-Mer),</a:t>
            </a:r>
          </a:p>
          <a:p>
            <a:pPr marL="333375" indent="-342900" algn="just">
              <a:lnSpc>
                <a:spcPct val="150000"/>
              </a:lnSpc>
              <a:buFontTx/>
              <a:buChar char="-"/>
            </a:pPr>
            <a:r>
              <a:rPr lang="fr-FR" altLang="fr-FR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Pas d’ordre de préférence, </a:t>
            </a:r>
          </a:p>
          <a:p>
            <a:pPr marL="333375" indent="-342900" algn="just">
              <a:lnSpc>
                <a:spcPct val="150000"/>
              </a:lnSpc>
              <a:buFontTx/>
              <a:buChar char="-"/>
            </a:pPr>
            <a:r>
              <a:rPr lang="fr-FR" altLang="fr-FR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En fin de procédure, vous choisissez</a:t>
            </a:r>
            <a:r>
              <a:rPr lang="fr-FR" altLang="fr-FR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fr-FR" altLang="fr-FR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l’IFSI de votre choix en renonçant à tous les autres (être réellement intéressé), </a:t>
            </a:r>
          </a:p>
          <a:p>
            <a:pPr marL="333375" indent="-342900" algn="just">
              <a:lnSpc>
                <a:spcPct val="150000"/>
              </a:lnSpc>
              <a:buFontTx/>
              <a:buChar char="-"/>
            </a:pPr>
            <a:r>
              <a:rPr lang="fr-FR" altLang="fr-FR" sz="24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Nous ne sélectionnons pas les étudiants entrants au CFMS. </a:t>
            </a:r>
          </a:p>
        </p:txBody>
      </p:sp>
      <p:sp>
        <p:nvSpPr>
          <p:cNvPr id="54275" name="Titre 1"/>
          <p:cNvSpPr>
            <a:spLocks noGrp="1" noChangeArrowheads="1"/>
          </p:cNvSpPr>
          <p:nvPr>
            <p:ph type="title"/>
          </p:nvPr>
        </p:nvSpPr>
        <p:spPr>
          <a:xfrm>
            <a:off x="914400" y="283336"/>
            <a:ext cx="10450286" cy="1345444"/>
          </a:xfrm>
        </p:spPr>
        <p:txBody>
          <a:bodyPr/>
          <a:lstStyle/>
          <a:p>
            <a:pPr algn="ctr" eaLnBrk="1" hangingPunct="1"/>
            <a:r>
              <a:rPr lang="fr-FR" altLang="fr-FR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COMMENT SE DÉROULE LA SÉLECTION PARCOURSUP ?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AA2F4-D429-4804-A073-A675193EAB45}" type="slidenum">
              <a:rPr lang="fr-FR" altLang="fr-FR" smtClean="0"/>
              <a:pPr>
                <a:defRPr/>
              </a:pPr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6955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u contenu 2"/>
          <p:cNvSpPr>
            <a:spLocks noGrp="1" noChangeArrowheads="1"/>
          </p:cNvSpPr>
          <p:nvPr>
            <p:ph idx="1"/>
          </p:nvPr>
        </p:nvSpPr>
        <p:spPr>
          <a:xfrm>
            <a:off x="386366" y="1171978"/>
            <a:ext cx="11527728" cy="458487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fr-FR" altLang="fr-FR" sz="2000" dirty="0" smtClean="0">
                <a:ea typeface="ＭＳ Ｐゴシック" pitchFamily="34" charset="-128"/>
              </a:rPr>
              <a:t> </a:t>
            </a:r>
            <a:r>
              <a:rPr lang="fr-FR" alt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Le lycée (ou vous) renseigne les bulletins de 1</a:t>
            </a:r>
            <a:r>
              <a:rPr lang="fr-FR" altLang="fr-FR" sz="2000" baseline="30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ère</a:t>
            </a:r>
            <a:r>
              <a:rPr lang="fr-FR" alt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et terminales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fr-FR" alt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Fiche </a:t>
            </a:r>
            <a:r>
              <a:rPr lang="fr-FR" altLang="fr-FR" sz="20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Avenir </a:t>
            </a:r>
            <a:r>
              <a:rPr lang="fr-FR" alt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et avis du professeur principal</a:t>
            </a:r>
          </a:p>
          <a:p>
            <a:pPr marL="0" indent="0" eaLnBrk="1" hangingPunct="1">
              <a:buNone/>
            </a:pPr>
            <a:endParaRPr lang="fr-FR" altLang="fr-FR" sz="20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fr-FR" altLang="fr-FR" sz="20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Projet de formation motivé en 1500 signes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fr-FR" altLang="fr-FR" sz="20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fr-FR" altLang="fr-FR" sz="20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Activités et centres d’intérêts, expériences</a:t>
            </a:r>
            <a:r>
              <a:rPr lang="fr-FR" altLang="fr-FR" sz="20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fr-FR" altLang="fr-FR" sz="20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missions </a:t>
            </a:r>
            <a:r>
              <a:rPr lang="fr-FR" altLang="fr-FR" sz="20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de </a:t>
            </a:r>
            <a:r>
              <a:rPr lang="fr-FR" altLang="fr-FR" sz="20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bénévolat </a:t>
            </a:r>
            <a:r>
              <a:rPr lang="fr-FR" alt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…</a:t>
            </a:r>
            <a:endParaRPr lang="fr-FR" altLang="fr-FR" sz="20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fr-FR" altLang="fr-FR" sz="2800" dirty="0" smtClean="0">
              <a:ea typeface="ＭＳ Ｐゴシック" pitchFamily="34" charset="-128"/>
            </a:endParaRPr>
          </a:p>
        </p:txBody>
      </p:sp>
      <p:sp>
        <p:nvSpPr>
          <p:cNvPr id="48131" name="Titr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fr-FR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Constituer son dossier sur Parcoursup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96214" y="3546741"/>
            <a:ext cx="1116598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20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Les deux derniers éléments du dossier sont évalués par les </a:t>
            </a:r>
            <a:r>
              <a:rPr 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cadres de santé formateurs </a:t>
            </a:r>
            <a:r>
              <a:rPr lang="fr-FR" sz="20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selon une grille d’indicateurs </a:t>
            </a:r>
            <a:r>
              <a:rPr 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fr-FR" sz="20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fr-FR" sz="20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Projet de formation motivé : connaissances et intérêt pour la formation et la profession</a:t>
            </a: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Fiche </a:t>
            </a:r>
            <a:r>
              <a:rPr lang="fr-FR" sz="20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d’activités et centres </a:t>
            </a:r>
            <a:r>
              <a:rPr 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d’intérêt : Qualités humaines</a:t>
            </a:r>
            <a:endParaRPr lang="fr-FR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AA2F4-D429-4804-A073-A675193EAB45}" type="slidenum">
              <a:rPr lang="fr-FR" altLang="fr-FR" smtClean="0"/>
              <a:pPr>
                <a:defRPr/>
              </a:pPr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1753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u contenu 2"/>
          <p:cNvSpPr>
            <a:spLocks noGrp="1"/>
          </p:cNvSpPr>
          <p:nvPr>
            <p:ph idx="1"/>
          </p:nvPr>
        </p:nvSpPr>
        <p:spPr>
          <a:xfrm>
            <a:off x="296214" y="1004551"/>
            <a:ext cx="10702344" cy="5473521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fr-FR" altLang="fr-FR" sz="1600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Une </a:t>
            </a:r>
            <a:r>
              <a:rPr lang="fr-FR" altLang="fr-FR" sz="1600" dirty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</a:t>
            </a:r>
            <a:r>
              <a:rPr lang="fr-FR" altLang="fr-FR" sz="1600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résentation personnelle</a:t>
            </a:r>
          </a:p>
          <a:p>
            <a:pPr marL="0" indent="0" eaLnBrk="1" hangingPunct="1">
              <a:buNone/>
            </a:pPr>
            <a:r>
              <a:rPr lang="fr-FR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Explicitation de son parcours personnel et/ou scolaire et/ou professionnel</a:t>
            </a:r>
          </a:p>
          <a:p>
            <a:pPr lvl="1" eaLnBrk="1" hangingPunct="1"/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fr-FR" altLang="fr-FR" sz="1600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Connaissances </a:t>
            </a:r>
            <a:r>
              <a:rPr lang="fr-FR" altLang="fr-FR" sz="1600" dirty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et intérêt pour la profession </a:t>
            </a:r>
            <a:r>
              <a:rPr lang="fr-FR" altLang="fr-FR" sz="1600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envisagée</a:t>
            </a:r>
            <a:endParaRPr lang="fr-FR" altLang="fr-FR" sz="1600" dirty="0">
              <a:solidFill>
                <a:srgbClr val="0070C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fr-FR" altLang="fr-FR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Mise </a:t>
            </a:r>
            <a:r>
              <a:rPr lang="fr-FR" altLang="fr-FR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en évidence des capacités acquises : </a:t>
            </a:r>
          </a:p>
          <a:p>
            <a:pPr lvl="2">
              <a:defRPr/>
            </a:pPr>
            <a:r>
              <a:rPr lang="fr-FR" altLang="fr-FR" sz="1600" b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Identifier </a:t>
            </a:r>
            <a:r>
              <a:rPr lang="fr-FR" altLang="fr-FR" sz="16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les qualités et compétences transférables au métier </a:t>
            </a:r>
            <a:r>
              <a:rPr lang="fr-FR" altLang="fr-FR" sz="1600" b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d’infirmier (</a:t>
            </a:r>
            <a:r>
              <a:rPr lang="fr-FR" altLang="fr-FR" sz="1600" b="1" dirty="0" err="1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Bafa</a:t>
            </a:r>
            <a:r>
              <a:rPr lang="fr-FR" altLang="fr-FR" sz="1600" b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: sens des responsabilités, arbitre : application du règlement, communication , Mac Do : travail en équipe, hygiène, process …)  </a:t>
            </a:r>
            <a:endParaRPr lang="fr-FR" altLang="fr-FR" sz="1600" b="1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fr-FR" altLang="fr-FR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Moyens </a:t>
            </a:r>
            <a:r>
              <a:rPr lang="fr-FR" altLang="fr-FR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mis en œuvre pour la connaissance de la profession : </a:t>
            </a:r>
          </a:p>
          <a:p>
            <a:pPr lvl="2">
              <a:defRPr/>
            </a:pPr>
            <a:r>
              <a:rPr lang="fr-FR" altLang="fr-FR" sz="16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Informations sur la formation, réalisation de stages,</a:t>
            </a:r>
          </a:p>
          <a:p>
            <a:pPr lvl="2">
              <a:defRPr/>
            </a:pPr>
            <a:r>
              <a:rPr lang="fr-FR" altLang="fr-FR" sz="160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Journée portes ouvertes, Forums …</a:t>
            </a:r>
          </a:p>
          <a:p>
            <a:pPr lvl="2">
              <a:defRPr/>
            </a:pPr>
            <a:endParaRPr lang="fr-FR" altLang="fr-FR" sz="1600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fr-FR" altLang="fr-FR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Qualités </a:t>
            </a:r>
            <a:r>
              <a:rPr lang="fr-FR" altLang="fr-FR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humaines </a:t>
            </a:r>
            <a:endParaRPr lang="fr-FR" altLang="fr-FR" sz="16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Sens de l’intérêt général </a:t>
            </a:r>
          </a:p>
          <a:p>
            <a:pPr lvl="1"/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Implication associative </a:t>
            </a:r>
            <a:endParaRPr lang="fr-FR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Engagements / Bénévolat</a:t>
            </a:r>
          </a:p>
          <a:p>
            <a:pPr lvl="1"/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Responsabilité (</a:t>
            </a:r>
            <a:r>
              <a:rPr lang="fr-FR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Classe/Lycée/BAFA/Association …)</a:t>
            </a: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1" indent="0">
              <a:buNone/>
            </a:pPr>
            <a:endParaRPr lang="fr-FR" altLang="fr-FR" dirty="0" smtClean="0"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fr-FR" altLang="fr-FR" dirty="0">
              <a:ea typeface="Times New Roman" pitchFamily="18" charset="0"/>
            </a:endParaRPr>
          </a:p>
          <a:p>
            <a:pPr marL="0" indent="-9525">
              <a:buNone/>
            </a:pPr>
            <a:endParaRPr lang="fr-FR" altLang="fr-FR" dirty="0">
              <a:cs typeface="Times New Roman" pitchFamily="18" charset="0"/>
            </a:endParaRPr>
          </a:p>
          <a:p>
            <a:pPr lvl="1" eaLnBrk="1" hangingPunct="1"/>
            <a:endParaRPr lang="fr-FR" altLang="fr-FR" dirty="0">
              <a:cs typeface="Times New Roman" pitchFamily="18" charset="0"/>
            </a:endParaRPr>
          </a:p>
          <a:p>
            <a:pPr lvl="1" eaLnBrk="1" hangingPunct="1"/>
            <a:endParaRPr lang="fr-FR" altLang="fr-FR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fr-FR" altLang="fr-FR" dirty="0" smtClean="0">
              <a:cs typeface="Times New Roman" pitchFamily="18" charset="0"/>
            </a:endParaRPr>
          </a:p>
        </p:txBody>
      </p:sp>
      <p:sp>
        <p:nvSpPr>
          <p:cNvPr id="5120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fr-FR" dirty="0" smtClean="0">
                <a:ea typeface="ＭＳ Ｐゴシック" pitchFamily="34" charset="-128"/>
              </a:rPr>
              <a:t>Que doit contenir  votre dossier  </a:t>
            </a:r>
            <a:r>
              <a:rPr lang="fr-FR" altLang="fr-FR" dirty="0" err="1" smtClean="0">
                <a:ea typeface="ＭＳ Ｐゴシック" pitchFamily="34" charset="-128"/>
              </a:rPr>
              <a:t>Parcoursup</a:t>
            </a:r>
            <a:r>
              <a:rPr lang="fr-FR" altLang="fr-FR" dirty="0" smtClean="0">
                <a:ea typeface="ＭＳ Ｐゴシック" pitchFamily="34" charset="-128"/>
              </a:rPr>
              <a:t> ?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AA2F4-D429-4804-A073-A675193EAB45}" type="slidenum">
              <a:rPr lang="fr-FR" altLang="fr-FR" smtClean="0"/>
              <a:pPr>
                <a:defRPr/>
              </a:pPr>
              <a:t>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1658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u contenu 2"/>
          <p:cNvSpPr>
            <a:spLocks noGrp="1" noChangeArrowheads="1"/>
          </p:cNvSpPr>
          <p:nvPr>
            <p:ph idx="1"/>
          </p:nvPr>
        </p:nvSpPr>
        <p:spPr>
          <a:xfrm>
            <a:off x="432000" y="1083433"/>
            <a:ext cx="6601846" cy="4876496"/>
          </a:xfrm>
        </p:spPr>
        <p:txBody>
          <a:bodyPr/>
          <a:lstStyle/>
          <a:p>
            <a:pPr>
              <a:buFontTx/>
              <a:buChar char="-"/>
            </a:pPr>
            <a:r>
              <a:rPr lang="fr-FR" alt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Humaines : </a:t>
            </a:r>
          </a:p>
          <a:p>
            <a:pPr lvl="1"/>
            <a:r>
              <a:rPr lang="fr-FR" altLang="fr-FR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Altruisme, aimer donner</a:t>
            </a:r>
          </a:p>
          <a:p>
            <a:pPr lvl="1"/>
            <a:r>
              <a:rPr lang="fr-FR" altLang="fr-FR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Vouloir être </a:t>
            </a:r>
            <a:r>
              <a:rPr lang="fr-FR" altLang="fr-FR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utile à son prochain </a:t>
            </a:r>
          </a:p>
          <a:p>
            <a:pPr marL="266700" lvl="1" indent="0">
              <a:buNone/>
            </a:pPr>
            <a:endParaRPr lang="fr-FR" altLang="fr-FR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fr-FR" alt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Relationnelles : </a:t>
            </a:r>
          </a:p>
          <a:p>
            <a:pPr lvl="1"/>
            <a:r>
              <a:rPr lang="fr-FR" altLang="fr-FR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</a:t>
            </a:r>
            <a:r>
              <a:rPr lang="fr-FR" altLang="fr-FR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coute et empathie</a:t>
            </a:r>
          </a:p>
          <a:p>
            <a:pPr lvl="1"/>
            <a:r>
              <a:rPr lang="fr-FR" altLang="fr-FR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Communication </a:t>
            </a:r>
            <a:r>
              <a:rPr lang="fr-FR" altLang="fr-FR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orale, </a:t>
            </a:r>
            <a:r>
              <a:rPr lang="fr-FR" altLang="fr-FR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négociation</a:t>
            </a:r>
          </a:p>
          <a:p>
            <a:pPr marL="266700" lvl="1" indent="0">
              <a:buNone/>
            </a:pPr>
            <a:endParaRPr lang="fr-FR" altLang="fr-FR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fr-FR" alt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Méthodologiques :</a:t>
            </a:r>
          </a:p>
          <a:p>
            <a:pPr lvl="1"/>
            <a:r>
              <a:rPr lang="fr-FR" altLang="fr-FR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Analyse de situation, questionnement de sa pratique </a:t>
            </a:r>
          </a:p>
          <a:p>
            <a:pPr marL="266700" lvl="1" indent="0">
              <a:buNone/>
            </a:pPr>
            <a:endParaRPr lang="fr-FR" altLang="fr-FR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fr-FR" alt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Organisationnelles : </a:t>
            </a:r>
          </a:p>
          <a:p>
            <a:pPr lvl="1"/>
            <a:r>
              <a:rPr lang="fr-FR" altLang="fr-FR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travail en équipe, de nuit ou de jour</a:t>
            </a:r>
          </a:p>
          <a:p>
            <a:pPr marL="266700" lvl="1" indent="0">
              <a:buNone/>
            </a:pPr>
            <a:endParaRPr lang="fr-FR" altLang="fr-FR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fr-FR" alt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Être responsable</a:t>
            </a:r>
          </a:p>
          <a:p>
            <a:pPr marL="0" indent="0" eaLnBrk="1" hangingPunct="1">
              <a:buNone/>
            </a:pPr>
            <a:endParaRPr lang="fr-FR" altLang="fr-FR" sz="20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/>
            <a:endParaRPr lang="fr-FR" altLang="fr-FR" dirty="0" smtClean="0">
              <a:ea typeface="ＭＳ Ｐゴシック" pitchFamily="34" charset="-128"/>
            </a:endParaRPr>
          </a:p>
        </p:txBody>
      </p:sp>
      <p:sp>
        <p:nvSpPr>
          <p:cNvPr id="29699" name="Titre 1"/>
          <p:cNvSpPr>
            <a:spLocks noGrp="1" noChangeArrowheads="1"/>
          </p:cNvSpPr>
          <p:nvPr>
            <p:ph type="title"/>
          </p:nvPr>
        </p:nvSpPr>
        <p:spPr>
          <a:xfrm>
            <a:off x="432000" y="432000"/>
            <a:ext cx="4629397" cy="432000"/>
          </a:xfrm>
        </p:spPr>
        <p:txBody>
          <a:bodyPr/>
          <a:lstStyle/>
          <a:p>
            <a:pPr eaLnBrk="1" hangingPunct="1"/>
            <a:r>
              <a:rPr lang="fr-FR" altLang="fr-FR" dirty="0" smtClean="0">
                <a:ea typeface="ＭＳ Ｐゴシック" pitchFamily="34" charset="-128"/>
              </a:rPr>
              <a:t>Qualités et capacités</a:t>
            </a:r>
          </a:p>
        </p:txBody>
      </p:sp>
      <p:sp>
        <p:nvSpPr>
          <p:cNvPr id="5" name="Titre 1"/>
          <p:cNvSpPr txBox="1">
            <a:spLocks noChangeArrowheads="1"/>
          </p:cNvSpPr>
          <p:nvPr/>
        </p:nvSpPr>
        <p:spPr>
          <a:xfrm>
            <a:off x="9122708" y="451938"/>
            <a:ext cx="1850092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dirty="0" smtClean="0">
                <a:ea typeface="ＭＳ Ｐゴシック" pitchFamily="34" charset="-128"/>
              </a:rPr>
              <a:t>Aptitudes</a:t>
            </a:r>
          </a:p>
        </p:txBody>
      </p:sp>
      <p:sp>
        <p:nvSpPr>
          <p:cNvPr id="6" name="Espace réservé du contenu 2"/>
          <p:cNvSpPr txBox="1">
            <a:spLocks noChangeArrowheads="1"/>
          </p:cNvSpPr>
          <p:nvPr/>
        </p:nvSpPr>
        <p:spPr>
          <a:xfrm>
            <a:off x="7372061" y="1236372"/>
            <a:ext cx="4429169" cy="4085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- Physiques </a:t>
            </a:r>
            <a:r>
              <a:rPr lang="fr-FR" altLang="fr-FR" sz="20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</a:t>
            </a:r>
          </a:p>
          <a:p>
            <a:r>
              <a:rPr lang="fr-FR" altLang="fr-FR" sz="1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Endurance</a:t>
            </a:r>
          </a:p>
          <a:p>
            <a:r>
              <a:rPr lang="fr-FR" altLang="fr-FR" sz="1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Rythme des postes</a:t>
            </a:r>
          </a:p>
          <a:p>
            <a:r>
              <a:rPr lang="fr-FR" altLang="fr-FR" sz="1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Manutention des patients </a:t>
            </a:r>
          </a:p>
          <a:p>
            <a:pPr marL="0" indent="0">
              <a:buNone/>
            </a:pPr>
            <a:endParaRPr lang="fr-FR" altLang="fr-FR" sz="20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alt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- Psychologiques</a:t>
            </a:r>
            <a:r>
              <a:rPr lang="fr-FR" altLang="fr-FR" sz="20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</a:t>
            </a:r>
          </a:p>
          <a:p>
            <a:r>
              <a:rPr lang="fr-FR" altLang="fr-FR" sz="1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Confrontation à la souffrance et à la mort</a:t>
            </a:r>
          </a:p>
          <a:p>
            <a:r>
              <a:rPr lang="fr-FR" altLang="fr-FR" sz="1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Faire face à de l’agressivité physique et/ou verbale</a:t>
            </a:r>
          </a:p>
          <a:p>
            <a:r>
              <a:rPr lang="fr-FR" altLang="fr-FR" sz="1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Gestion du stress</a:t>
            </a:r>
          </a:p>
          <a:p>
            <a:pPr marL="0" indent="0">
              <a:buNone/>
            </a:pPr>
            <a:endParaRPr lang="fr-FR" altLang="fr-FR" sz="2800" dirty="0" smtClean="0">
              <a:ea typeface="ＭＳ Ｐゴシック" pitchFamily="34" charset="-128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AA2F4-D429-4804-A073-A675193EAB45}" type="slidenum">
              <a:rPr lang="fr-FR" altLang="fr-FR" smtClean="0"/>
              <a:pPr>
                <a:defRPr/>
              </a:pPr>
              <a:t>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49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Reconversion professionnelle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/>
              <a:t>Via des épreuves écrites et orales :</a:t>
            </a:r>
          </a:p>
          <a:p>
            <a:pPr marL="542925" lvl="2" indent="0">
              <a:buNone/>
            </a:pPr>
            <a:endParaRPr lang="fr-FR" sz="2000" dirty="0" smtClean="0"/>
          </a:p>
          <a:p>
            <a:pPr marL="542925" lvl="2" indent="0">
              <a:buNone/>
            </a:pPr>
            <a:r>
              <a:rPr lang="fr-FR" sz="2000" dirty="0"/>
              <a:t> </a:t>
            </a:r>
            <a:r>
              <a:rPr lang="fr-FR" sz="2400" dirty="0" smtClean="0"/>
              <a:t>Prochaines dates : Se rapprocher du secrétariat en novembre 2025</a:t>
            </a:r>
          </a:p>
          <a:p>
            <a:pPr marL="542925" lvl="2" indent="0">
              <a:buNone/>
            </a:pPr>
            <a:endParaRPr lang="fr-FR" sz="2000" dirty="0"/>
          </a:p>
          <a:p>
            <a:pPr marL="542925" lvl="2" indent="0">
              <a:buNone/>
            </a:pPr>
            <a:endParaRPr lang="fr-FR" sz="2000" dirty="0" smtClean="0"/>
          </a:p>
          <a:p>
            <a:pPr marL="542925" lvl="2" indent="0">
              <a:buNone/>
            </a:pPr>
            <a:endParaRPr lang="fr-FR" sz="2000" dirty="0"/>
          </a:p>
          <a:p>
            <a:r>
              <a:rPr lang="fr-FR" sz="2800" b="1" dirty="0"/>
              <a:t>Conditions</a:t>
            </a:r>
            <a:r>
              <a:rPr lang="fr-FR" sz="2800" dirty="0"/>
              <a:t> : </a:t>
            </a:r>
          </a:p>
          <a:p>
            <a:pPr lvl="1"/>
            <a:r>
              <a:rPr lang="fr-FR" sz="2400" dirty="0"/>
              <a:t>Justifier d’une durée minimale de 3 ans de cotisation à un régime de protection sociale à la date de clôture des inscriptions aux épreuves de sélection.</a:t>
            </a:r>
          </a:p>
          <a:p>
            <a:pPr lvl="1"/>
            <a:r>
              <a:rPr lang="fr-FR" sz="2400" dirty="0"/>
              <a:t>Être titulaire du baccalauréat </a:t>
            </a:r>
            <a:r>
              <a:rPr lang="fr-FR" sz="2400" dirty="0" smtClean="0"/>
              <a:t>ou </a:t>
            </a:r>
            <a:r>
              <a:rPr lang="fr-FR" sz="2400" dirty="0"/>
              <a:t>de son équivalence.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18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576328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000" dirty="0" smtClean="0"/>
              <a:t>Quels frais faut-il envisager ?</a:t>
            </a:r>
            <a:endParaRPr lang="fr-FR" sz="40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Coûts d’inscription universitaire, CVEC, indemnités de stage, frais de route…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19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76751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3363" y="914399"/>
            <a:ext cx="5472000" cy="4596033"/>
          </a:xfrm>
        </p:spPr>
        <p:txBody>
          <a:bodyPr rtlCol="0"/>
          <a:lstStyle/>
          <a:p>
            <a:pPr marL="0" indent="0" rtl="0">
              <a:buNone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L’IFSI : Institut de Formation en Soins infirmiers</a:t>
            </a:r>
          </a:p>
          <a:p>
            <a:pPr marL="0" indent="0" rtl="0">
              <a:buNone/>
            </a:pPr>
            <a:endParaRPr lang="fr-F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buNone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L’IFAS : Institut de Formation Aides-soignants</a:t>
            </a:r>
          </a:p>
          <a:p>
            <a:pPr marL="0" indent="0" rtl="0">
              <a:buNone/>
            </a:pPr>
            <a:endParaRPr lang="fr-F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buNone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Formation continue des professionnels</a:t>
            </a:r>
          </a:p>
          <a:p>
            <a:pPr marL="0" indent="0" rtl="0">
              <a:buNone/>
            </a:pPr>
            <a:endParaRPr lang="fr-F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fr-FR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Certification  au Référentiel National Qualité </a:t>
            </a:r>
            <a:r>
              <a:rPr lang="fr-FR" sz="20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Qualiopi</a:t>
            </a: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06/2021 et renouvellement en avril 2024</a:t>
            </a:r>
            <a:endParaRPr lang="fr-FR" sz="20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buBlip>
                <a:blip r:embed="rId3"/>
              </a:buBlip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 descr="Bloc d’accentuation">
            <a:extLst>
              <a:ext uri="{FF2B5EF4-FFF2-40B4-BE49-F238E27FC236}">
                <a16:creationId xmlns:a16="http://schemas.microsoft.com/office/drawing/2014/main" xmlns="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348589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z="4800" dirty="0"/>
              <a:t>À propos de nous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fr-FR" dirty="0" smtClean="0"/>
              <a:t>Centre de Formation aux Métiers de la Santé</a:t>
            </a:r>
          </a:p>
          <a:p>
            <a:pPr rtl="0"/>
            <a:r>
              <a:rPr lang="fr-FR" dirty="0" smtClean="0"/>
              <a:t>Allée Jacques Monod – BP 609</a:t>
            </a:r>
          </a:p>
          <a:p>
            <a:pPr rtl="0"/>
            <a:r>
              <a:rPr lang="fr-FR" dirty="0" smtClean="0"/>
              <a:t>62200 Boulogne-sur-Mer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2</a:t>
            </a:fld>
            <a:endParaRPr lang="fr-FR"/>
          </a:p>
        </p:txBody>
      </p:sp>
      <p:pic>
        <p:nvPicPr>
          <p:cNvPr id="10" name="Espace réservé d’image 11">
            <a:extLst>
              <a:ext uri="{FF2B5EF4-FFF2-40B4-BE49-F238E27FC236}">
                <a16:creationId xmlns:a16="http://schemas.microsoft.com/office/drawing/2014/main" xmlns="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4" r="18144"/>
          <a:stretch/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583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20</a:t>
            </a:fld>
            <a:endParaRPr lang="fr-FR" noProof="0"/>
          </a:p>
        </p:txBody>
      </p:sp>
      <p:sp>
        <p:nvSpPr>
          <p:cNvPr id="7" name="ZoneTexte 6"/>
          <p:cNvSpPr txBox="1"/>
          <p:nvPr/>
        </p:nvSpPr>
        <p:spPr>
          <a:xfrm>
            <a:off x="416378" y="702128"/>
            <a:ext cx="112912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Selon votre situation :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Frais liés éventuellement : </a:t>
            </a:r>
          </a:p>
          <a:p>
            <a:pPr marL="742950" lvl="1" indent="-285750">
              <a:buFontTx/>
              <a:buChar char="-"/>
            </a:pPr>
            <a:r>
              <a:rPr lang="fr-FR" dirty="0" smtClean="0"/>
              <a:t>au logement, </a:t>
            </a:r>
          </a:p>
          <a:p>
            <a:pPr marL="742950" lvl="1" indent="-285750">
              <a:buFontTx/>
              <a:buChar char="-"/>
            </a:pPr>
            <a:r>
              <a:rPr lang="fr-FR" dirty="0" smtClean="0"/>
              <a:t>aux repas, </a:t>
            </a:r>
          </a:p>
          <a:p>
            <a:pPr marL="742950" lvl="1" indent="-285750">
              <a:buFontTx/>
              <a:buChar char="-"/>
            </a:pPr>
            <a:r>
              <a:rPr lang="fr-FR" dirty="0" smtClean="0"/>
              <a:t>aux déplacements en stage (selon le lieu de stage, prise en charge des frais de déplacements par l’IFSI).</a:t>
            </a:r>
          </a:p>
          <a:p>
            <a:endParaRPr lang="fr-FR" dirty="0"/>
          </a:p>
          <a:p>
            <a:r>
              <a:rPr lang="fr-FR" dirty="0" smtClean="0"/>
              <a:t>Frais d’inscription universitaire : 175 euros</a:t>
            </a:r>
          </a:p>
          <a:p>
            <a:endParaRPr lang="fr-FR" dirty="0"/>
          </a:p>
          <a:p>
            <a:r>
              <a:rPr lang="fr-FR" dirty="0" smtClean="0"/>
              <a:t>CVEC (Contribution à la Vie Etudiante et du Campus) : 103 euros</a:t>
            </a:r>
          </a:p>
          <a:p>
            <a:endParaRPr lang="fr-FR" dirty="0"/>
          </a:p>
          <a:p>
            <a:r>
              <a:rPr lang="fr-FR" dirty="0" smtClean="0"/>
              <a:t>Indemnités de stages versées aux étudiants (par semaine)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36 euros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46 euros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60 </a:t>
            </a:r>
            <a:r>
              <a:rPr lang="fr-FR" dirty="0" smtClean="0"/>
              <a:t>euros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Tenues professionnelles fournies par le CHB (caution de 67 euros)</a:t>
            </a:r>
          </a:p>
          <a:p>
            <a:endParaRPr lang="fr-FR" dirty="0"/>
          </a:p>
          <a:p>
            <a:r>
              <a:rPr lang="fr-FR" dirty="0" smtClean="0"/>
              <a:t>Aides à la restauration (droit à 100 repas pour les étudiants BOURSIERS éligibles – aides proposées par la Région)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720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000" dirty="0" smtClean="0"/>
              <a:t>Comment se déroulent les études ?</a:t>
            </a:r>
            <a:endParaRPr lang="fr-FR" sz="40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CM/TD, stages, déroulé d’année, évaluations…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21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77931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32000" y="1249251"/>
            <a:ext cx="11328000" cy="4941999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altLang="fr-FR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3 ans : Formation organisée en 6 semestres de 20 semaines 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fr-FR" altLang="fr-FR" sz="24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fr-FR" altLang="fr-FR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Total de 4200 heures soit 120 semaines de 35 h</a:t>
            </a: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fr-FR" altLang="fr-FR" sz="24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fr-FR" altLang="fr-FR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Rentrée 1 septembre 2025 (pré-rentrée le 29 août 2025)</a:t>
            </a:r>
          </a:p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4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fr-FR" altLang="fr-FR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Vacances</a:t>
            </a:r>
          </a:p>
          <a:p>
            <a:pPr marL="619125" lvl="1" indent="-342900" algn="just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fr-FR" altLang="fr-FR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8 semaines été</a:t>
            </a:r>
          </a:p>
          <a:p>
            <a:pPr marL="619125" lvl="1" indent="-342900" algn="just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fr-FR" altLang="fr-FR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 semaines hiver</a:t>
            </a:r>
          </a:p>
          <a:p>
            <a:pPr marL="619125" lvl="1" indent="-342900" algn="just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fr-FR" altLang="fr-FR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 semaines printemps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fr-FR" altLang="fr-FR" sz="2800" dirty="0" smtClean="0">
              <a:ea typeface="ＭＳ Ｐゴシック" pitchFamily="34" charset="-128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fr-FR" dirty="0" smtClean="0">
                <a:ea typeface="ＭＳ Ｐゴシック" pitchFamily="34" charset="-128"/>
              </a:rPr>
              <a:t>DURÉE DE LA FORMATION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AA2F4-D429-4804-A073-A675193EAB45}" type="slidenum">
              <a:rPr lang="fr-FR" altLang="fr-FR" smtClean="0"/>
              <a:pPr>
                <a:defRPr/>
              </a:pPr>
              <a:t>22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9926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L’étudiant </a:t>
            </a:r>
            <a:r>
              <a:rPr lang="fr-FR" sz="20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est amené à devenir un professionnel infirmier réflexif, autonome et </a:t>
            </a:r>
            <a:r>
              <a:rPr 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responsable</a:t>
            </a:r>
            <a:endParaRPr lang="fr-FR" sz="20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Obtention </a:t>
            </a:r>
            <a:r>
              <a:rPr lang="fr-FR" sz="20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d’un diplôme d’état </a:t>
            </a:r>
          </a:p>
          <a:p>
            <a:pPr>
              <a:buFontTx/>
              <a:buChar char="-"/>
            </a:pPr>
            <a:r>
              <a:rPr 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Obtention </a:t>
            </a:r>
            <a:r>
              <a:rPr lang="fr-FR" sz="20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d’un grade licence ( intégration de la formation dans cursus LMD</a:t>
            </a:r>
            <a:r>
              <a:rPr 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fr-FR" sz="20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FINALITES DE LA FORMATION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AA2F4-D429-4804-A073-A675193EAB45}" type="slidenum">
              <a:rPr lang="fr-FR" altLang="fr-FR" smtClean="0"/>
              <a:pPr>
                <a:defRPr/>
              </a:pPr>
              <a:t>23</a:t>
            </a:fld>
            <a:endParaRPr lang="fr-FR" alt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165" y="3029870"/>
            <a:ext cx="4767548" cy="26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50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000" y="470768"/>
            <a:ext cx="11340000" cy="670817"/>
          </a:xfrm>
        </p:spPr>
        <p:txBody>
          <a:bodyPr/>
          <a:lstStyle/>
          <a:p>
            <a:pPr algn="ctr"/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CONTENU DE FORMATION</a:t>
            </a:r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32"/>
          </p:nvPr>
        </p:nvSpPr>
        <p:spPr>
          <a:xfrm>
            <a:off x="407307" y="2706170"/>
            <a:ext cx="11339513" cy="246034"/>
          </a:xfrm>
        </p:spPr>
        <p:txBody>
          <a:bodyPr/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ALTERNANCE ENTRE THÉORIE ET PRATIQUE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24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0122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Contenu  théorique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32000" y="1103786"/>
            <a:ext cx="11328000" cy="5011264"/>
          </a:xfrm>
        </p:spPr>
        <p:txBody>
          <a:bodyPr/>
          <a:lstStyle/>
          <a:p>
            <a:pPr marL="0" indent="0" algn="ctr">
              <a:buNone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2100 heures de 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théorie</a:t>
            </a:r>
          </a:p>
          <a:p>
            <a:pPr marL="0" indent="0" algn="ctr">
              <a:buNone/>
            </a:pP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alt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- Des </a:t>
            </a:r>
            <a:r>
              <a:rPr lang="fr-FR" altLang="fr-FR" sz="2000" b="1" i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Unités d’Enseignement pluridisciplinaires </a:t>
            </a:r>
            <a:r>
              <a:rPr lang="fr-FR" altLang="fr-FR" sz="20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 psychologie, sociologie, biologie et grandes fonctions du corps humain, pharmacologie, droit législation</a:t>
            </a:r>
            <a:r>
              <a:rPr lang="fr-FR" alt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fr-FR" altLang="fr-FR" sz="20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raisonnement clinique, processus pathologiques, recherche, soins et techniques infirmières, anglais…</a:t>
            </a:r>
          </a:p>
          <a:p>
            <a:pPr marL="0" lvl="1" indent="0" algn="just">
              <a:lnSpc>
                <a:spcPct val="150000"/>
              </a:lnSpc>
              <a:spcBef>
                <a:spcPts val="1000"/>
              </a:spcBef>
              <a:buNone/>
            </a:pPr>
            <a:r>
              <a:rPr lang="fr-FR" alt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- </a:t>
            </a:r>
            <a:r>
              <a:rPr lang="fr-FR" altLang="fr-FR" sz="2000" b="1" i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Cours </a:t>
            </a:r>
            <a:r>
              <a:rPr lang="fr-FR" altLang="fr-FR" sz="2000" b="1" i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magistraux et travaux dirigés</a:t>
            </a:r>
            <a:r>
              <a:rPr lang="fr-FR" altLang="fr-FR" sz="20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par des universitaires, des professionnels et les cadres formateurs, e</a:t>
            </a:r>
            <a:r>
              <a:rPr lang="fr-FR" sz="20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nseignants universitaires, médecins, pharmaciens, cadres de santé, infirmières hospitalières et libérales, et spécialisées ...</a:t>
            </a:r>
            <a:endParaRPr lang="fr-FR" altLang="fr-FR" sz="20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- </a:t>
            </a:r>
            <a:r>
              <a:rPr lang="fr-FR" sz="2000" b="1" i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Méthodes pédagogiques </a:t>
            </a:r>
            <a:r>
              <a:rPr 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 Cours </a:t>
            </a:r>
            <a:r>
              <a:rPr lang="fr-FR" sz="20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magistraux obligatoires ou non (</a:t>
            </a:r>
            <a:r>
              <a:rPr 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CM), travaux </a:t>
            </a:r>
            <a:r>
              <a:rPr lang="fr-FR" sz="20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dirigés en groupe (</a:t>
            </a:r>
            <a:r>
              <a:rPr 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TD), travaux </a:t>
            </a:r>
            <a:r>
              <a:rPr lang="fr-FR" sz="20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personnels guidés ou d’appropriation (TPG – </a:t>
            </a:r>
            <a:r>
              <a:rPr 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TP), ateliers </a:t>
            </a:r>
            <a:r>
              <a:rPr lang="fr-FR" sz="20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gestuels et simulation en santé.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25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9505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Contenu clinique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2100 heures de stages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fr-FR" alt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Durée : 5 à 10 semaines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alt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 </a:t>
            </a:r>
            <a:r>
              <a:rPr lang="fr-FR" altLang="fr-FR" sz="20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périodes de stages (une par semestre) dans différentes typologies </a:t>
            </a:r>
            <a:r>
              <a:rPr lang="fr-FR" alt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alt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Soins </a:t>
            </a:r>
            <a:r>
              <a:rPr lang="fr-FR" altLang="fr-FR" sz="20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de courte durée (médecine, chirurgie, pôle </a:t>
            </a:r>
            <a:r>
              <a:rPr lang="fr-FR" alt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mère-enfant)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alt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Soins </a:t>
            </a:r>
            <a:r>
              <a:rPr lang="fr-FR" altLang="fr-FR" sz="20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en santé mentale et en psychiatrie </a:t>
            </a:r>
            <a:endParaRPr lang="fr-FR" altLang="fr-FR" sz="20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alt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Soins </a:t>
            </a:r>
            <a:r>
              <a:rPr lang="fr-FR" altLang="fr-FR" sz="20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de longue durée et soins de suite et de </a:t>
            </a:r>
            <a:r>
              <a:rPr lang="fr-FR" alt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réadaptation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alt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Soins </a:t>
            </a:r>
            <a:r>
              <a:rPr lang="fr-FR" altLang="fr-FR" sz="20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individuels ou collectifs sur des lieux de vie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26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87981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000" dirty="0" smtClean="0"/>
              <a:t>Comment envisager le « métier » d’étudiant ?</a:t>
            </a:r>
            <a:endParaRPr lang="fr-FR" sz="40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Se préparer à devenir étudiant en soins </a:t>
            </a:r>
            <a:r>
              <a:rPr lang="fr-FR" dirty="0" err="1" smtClean="0"/>
              <a:t>infirmers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27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93508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u contenu 2"/>
          <p:cNvSpPr>
            <a:spLocks noGrp="1" noChangeArrowheads="1"/>
          </p:cNvSpPr>
          <p:nvPr>
            <p:ph idx="1"/>
          </p:nvPr>
        </p:nvSpPr>
        <p:spPr>
          <a:xfrm>
            <a:off x="432000" y="1306286"/>
            <a:ext cx="11328000" cy="4884964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fr-FR" altLang="fr-FR" sz="20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fr-FR" alt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C’est vous préparer 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fr-FR" altLang="fr-FR" sz="20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fr-FR" alt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à une charge de travail personnel plus importante et différente du lycée (gestion autonome)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fr-FR" alt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à passer du statut de lycéen au statut d’étudiant en formation professionnelle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fr-FR" alt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à des évaluations tout au long des semestres et à la fin (mémorisation et compréhension)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fr-FR" alt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à une professionnalisation en stage : intégrer des équipes de professionnels en activités, être confronté à la réalité professionnelle, responsabilité, autonomie …</a:t>
            </a:r>
          </a:p>
        </p:txBody>
      </p:sp>
      <p:sp>
        <p:nvSpPr>
          <p:cNvPr id="56323" name="Titre 1"/>
          <p:cNvSpPr>
            <a:spLocks noGrp="1" noChangeArrowheads="1"/>
          </p:cNvSpPr>
          <p:nvPr>
            <p:ph type="title"/>
          </p:nvPr>
        </p:nvSpPr>
        <p:spPr>
          <a:xfrm>
            <a:off x="432000" y="529971"/>
            <a:ext cx="11328000" cy="432000"/>
          </a:xfrm>
        </p:spPr>
        <p:txBody>
          <a:bodyPr/>
          <a:lstStyle/>
          <a:p>
            <a:pPr algn="ctr" eaLnBrk="1" hangingPunct="1"/>
            <a:r>
              <a:rPr lang="fr-FR" altLang="fr-FR" sz="4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Envisager le « métier » d’étudiant en soins infirmiers …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AA2F4-D429-4804-A073-A675193EAB45}" type="slidenum">
              <a:rPr lang="fr-FR" altLang="fr-FR" smtClean="0"/>
              <a:pPr>
                <a:defRPr/>
              </a:pPr>
              <a:t>28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3121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contenu 2"/>
          <p:cNvSpPr>
            <a:spLocks noGrp="1" noChangeArrowheads="1"/>
          </p:cNvSpPr>
          <p:nvPr>
            <p:ph idx="1"/>
          </p:nvPr>
        </p:nvSpPr>
        <p:spPr>
          <a:xfrm>
            <a:off x="528034" y="1455313"/>
            <a:ext cx="10749566" cy="4765183"/>
          </a:xfrm>
        </p:spPr>
        <p:txBody>
          <a:bodyPr/>
          <a:lstStyle/>
          <a:p>
            <a:pPr eaLnBrk="1" hangingPunct="1"/>
            <a:endParaRPr lang="fr-FR" altLang="fr-FR" dirty="0" smtClean="0">
              <a:ea typeface="ＭＳ Ｐゴシック" pitchFamily="34" charset="-128"/>
            </a:endParaRPr>
          </a:p>
          <a:p>
            <a:pPr>
              <a:buFontTx/>
              <a:buChar char="-"/>
            </a:pPr>
            <a:r>
              <a:rPr lang="fr-FR" alt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Analyse et synthèse de documents et de situations cliniques</a:t>
            </a:r>
          </a:p>
          <a:p>
            <a:pPr>
              <a:buFontTx/>
              <a:buChar char="-"/>
            </a:pPr>
            <a:r>
              <a:rPr lang="fr-FR" alt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Rédaction de projets (écriture professionnelle)</a:t>
            </a:r>
          </a:p>
          <a:p>
            <a:pPr>
              <a:buFontTx/>
              <a:buChar char="-"/>
            </a:pPr>
            <a:r>
              <a:rPr lang="fr-FR" alt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Prise de parole et argumentation à l’oral</a:t>
            </a:r>
          </a:p>
          <a:p>
            <a:pPr>
              <a:buFontTx/>
              <a:buChar char="-"/>
            </a:pPr>
            <a:r>
              <a:rPr lang="fr-FR" alt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Observation </a:t>
            </a:r>
            <a:r>
              <a:rPr lang="fr-FR" altLang="fr-FR" sz="20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(souci du </a:t>
            </a:r>
            <a:r>
              <a:rPr lang="fr-FR" alt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détail)</a:t>
            </a:r>
          </a:p>
          <a:p>
            <a:pPr>
              <a:buFontTx/>
              <a:buChar char="-"/>
            </a:pPr>
            <a:r>
              <a:rPr lang="fr-FR" alt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Dextérité </a:t>
            </a:r>
            <a:endParaRPr lang="fr-FR" altLang="fr-FR" sz="20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fr-FR" alt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Prise de décisions et d’initiatives (autonomie, responsabilité)</a:t>
            </a:r>
          </a:p>
          <a:p>
            <a:pPr>
              <a:buFontTx/>
              <a:buChar char="-"/>
            </a:pPr>
            <a:r>
              <a:rPr lang="fr-FR" alt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Gestion et traitement des informations</a:t>
            </a:r>
          </a:p>
          <a:p>
            <a:pPr>
              <a:buFontTx/>
              <a:buChar char="-"/>
            </a:pPr>
            <a:r>
              <a:rPr lang="fr-FR" alt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Adaptation …</a:t>
            </a:r>
          </a:p>
        </p:txBody>
      </p:sp>
      <p:sp>
        <p:nvSpPr>
          <p:cNvPr id="31747" name="Titre 1"/>
          <p:cNvSpPr>
            <a:spLocks noGrp="1" noChangeArrowheads="1"/>
          </p:cNvSpPr>
          <p:nvPr>
            <p:ph type="title"/>
          </p:nvPr>
        </p:nvSpPr>
        <p:spPr>
          <a:xfrm>
            <a:off x="244699" y="167425"/>
            <a:ext cx="11848563" cy="1120462"/>
          </a:xfrm>
        </p:spPr>
        <p:txBody>
          <a:bodyPr/>
          <a:lstStyle/>
          <a:p>
            <a:pPr algn="ctr" eaLnBrk="1" hangingPunct="1"/>
            <a:r>
              <a:rPr lang="fr-FR" altLang="fr-FR" sz="28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C’EST AUSSI DÉVELOPPER DES CAPACITÉS D’APPRENTISSAGE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AA2F4-D429-4804-A073-A675193EAB45}" type="slidenum">
              <a:rPr lang="fr-FR" altLang="fr-FR" smtClean="0"/>
              <a:pPr>
                <a:defRPr/>
              </a:pPr>
              <a:t>29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9220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15671" y="842528"/>
            <a:ext cx="11328000" cy="541948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accompagnement clinique personnalisé à chaque stage effectué par </a:t>
            </a:r>
            <a:r>
              <a:rPr lang="fr-FR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l’étudiant,</a:t>
            </a:r>
            <a:endParaRPr lang="fr-FR" sz="2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fr-FR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salles de simulation </a:t>
            </a:r>
            <a:r>
              <a:rPr lang="fr-FR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des mannequins haute fidélité</a:t>
            </a: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salles de </a:t>
            </a:r>
            <a:r>
              <a:rPr lang="fr-FR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pratiques avec du matériel identique à celui présent en unité de soins,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centre de documentation au CFMS et un accès à la BULCO,</a:t>
            </a: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fr-FR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Environnement </a:t>
            </a:r>
            <a:r>
              <a:rPr lang="fr-FR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Numérique </a:t>
            </a: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Travail </a:t>
            </a:r>
            <a:r>
              <a:rPr lang="fr-FR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plateforme universitaire ULCO (Moodle),</a:t>
            </a: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fr-FR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possibilité d’effectuer des stages internationaux en 3</a:t>
            </a:r>
            <a:r>
              <a:rPr lang="fr-FR" sz="2000" baseline="30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année,</a:t>
            </a:r>
            <a:endParaRPr lang="fr-FR" sz="2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fr-FR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cafétéria gérée par </a:t>
            </a:r>
            <a:r>
              <a:rPr lang="fr-FR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membres du bureau </a:t>
            </a: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étudiants (BDE),</a:t>
            </a: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fr-FR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salle des loisirs équipée pour se détendre entre deux cours,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Des espaces accueillants pour se restaurer sur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place mais aussi le self de l’hôpital accessible aux étudiants (grâce au badge d’identification).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3</a:t>
            </a:fld>
            <a:endParaRPr lang="fr-FR" noProof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2"/>
          </p:nvPr>
        </p:nvSpPr>
        <p:spPr>
          <a:xfrm>
            <a:off x="423636" y="204568"/>
            <a:ext cx="11339513" cy="538383"/>
          </a:xfrm>
        </p:spPr>
        <p:txBody>
          <a:bodyPr/>
          <a:lstStyle/>
          <a:p>
            <a:pPr algn="ctr"/>
            <a:r>
              <a:rPr lang="fr-FR" sz="4000" b="1" spc="-1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rbel"/>
                <a:ea typeface="+mj-ea"/>
                <a:cs typeface="+mj-cs"/>
              </a:rPr>
              <a:t>Qu’est-ce qui fait notre particularité 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2668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re 1"/>
          <p:cNvSpPr>
            <a:spLocks noGrp="1" noChangeArrowheads="1"/>
          </p:cNvSpPr>
          <p:nvPr>
            <p:ph type="title"/>
          </p:nvPr>
        </p:nvSpPr>
        <p:spPr>
          <a:xfrm>
            <a:off x="808264" y="4816349"/>
            <a:ext cx="10703379" cy="742376"/>
          </a:xfrm>
        </p:spPr>
        <p:txBody>
          <a:bodyPr/>
          <a:lstStyle/>
          <a:p>
            <a:pPr algn="ctr" eaLnBrk="1" hangingPunct="1"/>
            <a:r>
              <a:rPr lang="fr-FR" altLang="fr-FR" sz="6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Bonne visite à vous !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86366" y="264143"/>
            <a:ext cx="116425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RETROUVEZ TOUTES NOS INFORMATIONS 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ur le site web du Centre Hospitalier de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Boulogne-sur-Mer : </a:t>
            </a: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fr-FR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://www.ch-boulogne.fr/cfms/ifsi-ifas</a:t>
            </a:r>
            <a:endParaRPr lang="fr-FR" sz="24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Sur notre page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Facebook : </a:t>
            </a: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fr-FR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fr-FR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www.facebook.com/ifsiboulognesurmer/</a:t>
            </a:r>
            <a:endParaRPr lang="fr-FR" sz="24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NOUS CONTACTER </a:t>
            </a:r>
          </a:p>
          <a:p>
            <a:pPr algn="ctr"/>
            <a:r>
              <a:rPr lang="fr-FR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03.21.99.30.61</a:t>
            </a:r>
            <a:endParaRPr lang="fr-FR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AA2F4-D429-4804-A073-A675193EAB45}" type="slidenum">
              <a:rPr lang="fr-FR" altLang="fr-FR" smtClean="0"/>
              <a:pPr>
                <a:defRPr/>
              </a:pPr>
              <a:t>30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7922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4</a:t>
            </a:fld>
            <a:endParaRPr lang="fr-FR" noProof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65364" y="1004208"/>
            <a:ext cx="110789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300000"/>
              </a:lnSpc>
              <a:buAutoNum type="arabicPeriod"/>
            </a:pPr>
            <a:r>
              <a:rPr lang="fr-FR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Qu’est-ce que le métier d’infirmière </a:t>
            </a: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lnSpc>
                <a:spcPct val="300000"/>
              </a:lnSpc>
              <a:buAutoNum type="arabicPeriod"/>
            </a:pP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accède-t-on aux études infirmières ?</a:t>
            </a:r>
          </a:p>
          <a:p>
            <a:pPr marL="342900" indent="-342900">
              <a:lnSpc>
                <a:spcPct val="300000"/>
              </a:lnSpc>
              <a:buAutoNum type="arabicPeriod"/>
            </a:pP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Quels frais faut-il envisager ?</a:t>
            </a:r>
          </a:p>
          <a:p>
            <a:pPr marL="342900" indent="-342900">
              <a:lnSpc>
                <a:spcPct val="300000"/>
              </a:lnSpc>
              <a:buAutoNum type="arabicPeriod"/>
            </a:pP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se déroulent les études infirmières ?</a:t>
            </a:r>
          </a:p>
          <a:p>
            <a:pPr marL="342900" indent="-342900">
              <a:lnSpc>
                <a:spcPct val="300000"/>
              </a:lnSpc>
              <a:buAutoNum type="arabicPeriod"/>
            </a:pP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envisager le « métier » d’étudiant en soins infirmiers ?</a:t>
            </a:r>
          </a:p>
        </p:txBody>
      </p:sp>
    </p:spTree>
    <p:extLst>
      <p:ext uri="{BB962C8B-B14F-4D97-AF65-F5344CB8AC3E}">
        <p14:creationId xmlns:p14="http://schemas.microsoft.com/office/powerpoint/2010/main" val="69716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400" dirty="0" smtClean="0"/>
              <a:t>Qu’est-ce que le métier d’infirmier(e) ?</a:t>
            </a:r>
            <a:endParaRPr lang="fr-FR" sz="4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Missions, carrières et évolutions possibles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5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7880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17257" y="721458"/>
            <a:ext cx="10968507" cy="5431692"/>
          </a:xfrm>
        </p:spPr>
        <p:txBody>
          <a:bodyPr/>
          <a:lstStyle/>
          <a:p>
            <a:pPr marL="0" indent="0" eaLnBrk="1" hangingPunct="1">
              <a:buNone/>
            </a:pPr>
            <a:endParaRPr lang="fr-FR" altLang="fr-FR" sz="24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fr-FR" altLang="fr-FR" sz="2400" b="1" i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S’</a:t>
            </a:r>
            <a:r>
              <a:rPr lang="fr-FR" altLang="ja-JP" sz="2400" b="1" i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occuper de la santé des personnes </a:t>
            </a:r>
            <a:r>
              <a:rPr lang="fr-FR" altLang="ja-JP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(éducation à la santé / prévention des maladies).</a:t>
            </a:r>
          </a:p>
          <a:p>
            <a:pPr marL="0" indent="0" eaLnBrk="1" hangingPunct="1">
              <a:buNone/>
            </a:pPr>
            <a:endParaRPr lang="fr-FR" altLang="ja-JP" sz="24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fr-FR" altLang="fr-FR" sz="2400" b="1" i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Dispenser des soins aux patients </a:t>
            </a:r>
            <a:r>
              <a:rPr lang="fr-FR" altLang="fr-FR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(soins préventifs, éducatifs, curatifs, de maintenance et de réhabilitation, palliatifs).</a:t>
            </a:r>
          </a:p>
          <a:p>
            <a:pPr marL="0" indent="0" eaLnBrk="1" hangingPunct="1">
              <a:buNone/>
            </a:pPr>
            <a:endParaRPr lang="fr-FR" altLang="fr-FR" sz="24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fr-FR" altLang="fr-FR" sz="2400" b="1" i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Evaluer l’état de santé </a:t>
            </a:r>
            <a:r>
              <a:rPr lang="fr-FR" altLang="fr-FR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d’une personne et contribuer au </a:t>
            </a:r>
            <a:r>
              <a:rPr lang="fr-FR" altLang="fr-FR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diagnostic </a:t>
            </a:r>
            <a:r>
              <a:rPr lang="fr-FR" altLang="fr-FR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médical</a:t>
            </a:r>
          </a:p>
          <a:p>
            <a:pPr marL="0" indent="0" eaLnBrk="1" hangingPunct="1">
              <a:buNone/>
            </a:pPr>
            <a:endParaRPr lang="fr-FR" altLang="fr-FR" sz="24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fr-FR" altLang="fr-FR" sz="2400" b="1" i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Travailler en équipe pluri-professionnelle </a:t>
            </a:r>
            <a:r>
              <a:rPr lang="fr-FR" altLang="fr-FR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(médecin, kinésithérapeute, aide-soignant, psychologue, agent des services hospitaliers…)</a:t>
            </a:r>
          </a:p>
          <a:p>
            <a:endParaRPr lang="fr-FR" altLang="fr-FR" sz="2800" dirty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endParaRPr lang="fr-FR" altLang="fr-FR" sz="2800" dirty="0" smtClean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fr-FR" altLang="fr-FR" dirty="0" smtClean="0">
              <a:ea typeface="ＭＳ Ｐゴシック" pitchFamily="34" charset="-128"/>
            </a:endParaRPr>
          </a:p>
          <a:p>
            <a:pPr eaLnBrk="1" hangingPunct="1"/>
            <a:endParaRPr lang="fr-FR" altLang="fr-FR" dirty="0" smtClean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fr-FR" altLang="fr-FR" dirty="0" smtClean="0">
              <a:ea typeface="ＭＳ Ｐゴシック" pitchFamily="34" charset="-128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AA2F4-D429-4804-A073-A675193EAB45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7189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3860800" y="152401"/>
            <a:ext cx="4673600" cy="239541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1800" dirty="0"/>
              <a:t>Court séjour ( MCO)</a:t>
            </a:r>
          </a:p>
          <a:p>
            <a:pPr algn="ctr"/>
            <a:r>
              <a:rPr lang="fr-FR" altLang="fr-FR" sz="1800" dirty="0"/>
              <a:t>Psychiatrie</a:t>
            </a:r>
          </a:p>
          <a:p>
            <a:pPr algn="ctr"/>
            <a:r>
              <a:rPr lang="fr-FR" altLang="fr-FR" sz="1800" dirty="0"/>
              <a:t>Soins de longue durée</a:t>
            </a:r>
          </a:p>
          <a:p>
            <a:pPr algn="ctr"/>
            <a:r>
              <a:rPr lang="fr-FR" altLang="fr-FR" sz="1800" dirty="0"/>
              <a:t>Soins de suite et de rééducation </a:t>
            </a:r>
          </a:p>
          <a:p>
            <a:pPr algn="ctr"/>
            <a:r>
              <a:rPr lang="fr-FR" altLang="fr-FR" sz="1800" dirty="0"/>
              <a:t>Hôpital / clinique</a:t>
            </a:r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8737600" y="152402"/>
            <a:ext cx="3251200" cy="10668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1800" dirty="0"/>
              <a:t>Protection</a:t>
            </a:r>
          </a:p>
          <a:p>
            <a:pPr algn="ctr"/>
            <a:r>
              <a:rPr lang="fr-FR" altLang="fr-FR" sz="1800" dirty="0"/>
              <a:t>maternelle infantile</a:t>
            </a: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304800" y="5605587"/>
            <a:ext cx="3251200" cy="10668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1800" dirty="0"/>
              <a:t>Maison de</a:t>
            </a:r>
          </a:p>
          <a:p>
            <a:pPr algn="ctr"/>
            <a:r>
              <a:rPr lang="fr-FR" altLang="fr-FR" sz="1800" dirty="0"/>
              <a:t>Retraite /E.H.P.A.D</a:t>
            </a:r>
            <a:r>
              <a:rPr lang="fr-FR" altLang="fr-FR" sz="18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8737600" y="5568463"/>
            <a:ext cx="3251200" cy="10668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1800" dirty="0"/>
              <a:t>Milieu carcéral</a:t>
            </a: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304800" y="152402"/>
            <a:ext cx="3251200" cy="10668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1800" dirty="0"/>
              <a:t>Armée</a:t>
            </a: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304800" y="1352063"/>
            <a:ext cx="3251200" cy="12954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1800" dirty="0"/>
              <a:t>Centre de vacances</a:t>
            </a: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304800" y="2895601"/>
            <a:ext cx="3251200" cy="116839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1800" dirty="0"/>
              <a:t>Missions</a:t>
            </a:r>
          </a:p>
          <a:p>
            <a:pPr algn="ctr"/>
            <a:r>
              <a:rPr lang="fr-FR" altLang="fr-FR" sz="1800" dirty="0"/>
              <a:t>Intérim</a:t>
            </a:r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304800" y="4267200"/>
            <a:ext cx="3251200" cy="116449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1800" dirty="0"/>
              <a:t>Entreprise</a:t>
            </a:r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3989753" y="2647463"/>
            <a:ext cx="4415692" cy="2769839"/>
          </a:xfrm>
          <a:prstGeom prst="flowChartAlternateProcess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3600" b="1" dirty="0" smtClean="0">
                <a:solidFill>
                  <a:srgbClr val="0070C0"/>
                </a:solidFill>
                <a:ea typeface="Source Sans Pro ExtraLight" panose="020B0303030403020204" pitchFamily="34" charset="0"/>
                <a:cs typeface="Times New Roman" panose="02020603050405020304" pitchFamily="18" charset="0"/>
              </a:rPr>
              <a:t>Secteurs d’activités</a:t>
            </a:r>
            <a:endParaRPr lang="fr-FR" altLang="fr-FR" sz="3600" dirty="0">
              <a:solidFill>
                <a:srgbClr val="0070C0"/>
              </a:solidFill>
              <a:ea typeface="Source Sans Pro ExtraLight" panose="020B03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8737600" y="1504463"/>
            <a:ext cx="3251200" cy="11430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1800" dirty="0"/>
              <a:t>Secteur libéral </a:t>
            </a:r>
          </a:p>
        </p:txBody>
      </p:sp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8737600" y="2895601"/>
            <a:ext cx="3251200" cy="10668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1800" dirty="0"/>
              <a:t>Collège ,lycée,</a:t>
            </a:r>
          </a:p>
          <a:p>
            <a:pPr algn="ctr"/>
            <a:r>
              <a:rPr lang="fr-FR" altLang="fr-FR" sz="1800" dirty="0"/>
              <a:t>université</a:t>
            </a:r>
          </a:p>
        </p:txBody>
      </p:sp>
      <p:sp>
        <p:nvSpPr>
          <p:cNvPr id="8206" name="Oval 14"/>
          <p:cNvSpPr>
            <a:spLocks noChangeArrowheads="1"/>
          </p:cNvSpPr>
          <p:nvPr/>
        </p:nvSpPr>
        <p:spPr bwMode="auto">
          <a:xfrm>
            <a:off x="8737600" y="4267201"/>
            <a:ext cx="3251200" cy="10668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1800" dirty="0"/>
              <a:t>Association</a:t>
            </a:r>
          </a:p>
          <a:p>
            <a:pPr algn="ctr"/>
            <a:r>
              <a:rPr lang="fr-FR" altLang="fr-FR" sz="1800" dirty="0"/>
              <a:t> humanitaire</a:t>
            </a:r>
          </a:p>
        </p:txBody>
      </p:sp>
      <p:sp>
        <p:nvSpPr>
          <p:cNvPr id="8213" name="Oval 21"/>
          <p:cNvSpPr>
            <a:spLocks noChangeArrowheads="1"/>
          </p:cNvSpPr>
          <p:nvPr/>
        </p:nvSpPr>
        <p:spPr bwMode="auto">
          <a:xfrm>
            <a:off x="3989753" y="5568463"/>
            <a:ext cx="4415691" cy="110392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1800" dirty="0"/>
              <a:t>Hospitalisation </a:t>
            </a:r>
          </a:p>
          <a:p>
            <a:pPr algn="ctr"/>
            <a:r>
              <a:rPr lang="fr-FR" altLang="fr-FR" sz="1800" dirty="0"/>
              <a:t>et soins à domicile</a:t>
            </a:r>
          </a:p>
        </p:txBody>
      </p:sp>
      <p:sp>
        <p:nvSpPr>
          <p:cNvPr id="27666" name="Text Box 22"/>
          <p:cNvSpPr txBox="1">
            <a:spLocks noChangeArrowheads="1"/>
          </p:cNvSpPr>
          <p:nvPr/>
        </p:nvSpPr>
        <p:spPr bwMode="auto">
          <a:xfrm>
            <a:off x="5058836" y="438467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7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7470284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u contenu 2"/>
          <p:cNvSpPr>
            <a:spLocks noGrp="1" noChangeArrowheads="1"/>
          </p:cNvSpPr>
          <p:nvPr>
            <p:ph idx="1"/>
          </p:nvPr>
        </p:nvSpPr>
        <p:spPr>
          <a:xfrm>
            <a:off x="914400" y="2073499"/>
            <a:ext cx="10363200" cy="4314422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fr-FR" alt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Spécialisations (Puéricultrice, </a:t>
            </a:r>
            <a:r>
              <a:rPr lang="fr-FR" altLang="fr-FR" sz="20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</a:t>
            </a:r>
            <a:r>
              <a:rPr lang="fr-FR" alt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loc opératoire, Anesthésie)</a:t>
            </a:r>
          </a:p>
          <a:p>
            <a:pPr marL="0" indent="0" eaLnBrk="1" hangingPunct="1">
              <a:buNone/>
            </a:pPr>
            <a:endParaRPr lang="fr-FR" altLang="fr-FR" sz="20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fr-FR" alt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Cadre de santé</a:t>
            </a:r>
          </a:p>
          <a:p>
            <a:pPr marL="0" indent="0" eaLnBrk="1" hangingPunct="1">
              <a:buNone/>
            </a:pPr>
            <a:endParaRPr lang="fr-FR" altLang="fr-FR" sz="20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fr-FR" alt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Master : Santé Publique/ Qualité des soins/ Éducation thérapeutique… </a:t>
            </a:r>
          </a:p>
          <a:p>
            <a:pPr marL="0" indent="0" eaLnBrk="1" hangingPunct="1">
              <a:buNone/>
            </a:pPr>
            <a:endParaRPr lang="fr-FR" altLang="fr-FR" sz="20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fr-FR" alt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D.U : Soins palliatifs, Douleur, Plaies et cicatrisation...</a:t>
            </a:r>
          </a:p>
          <a:p>
            <a:pPr marL="0" indent="0" eaLnBrk="1" hangingPunct="1">
              <a:buNone/>
            </a:pPr>
            <a:endParaRPr lang="fr-FR" altLang="fr-FR" sz="20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fr-FR" altLang="fr-F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Infirmière en pratique avancée</a:t>
            </a:r>
          </a:p>
          <a:p>
            <a:pPr marL="0" indent="0" eaLnBrk="1" hangingPunct="1">
              <a:buNone/>
            </a:pPr>
            <a:endParaRPr lang="fr-FR" altLang="fr-FR" dirty="0" smtClean="0">
              <a:ea typeface="ＭＳ Ｐゴシック" pitchFamily="34" charset="-128"/>
            </a:endParaRPr>
          </a:p>
        </p:txBody>
      </p:sp>
      <p:sp>
        <p:nvSpPr>
          <p:cNvPr id="40963" name="Titre 1"/>
          <p:cNvSpPr>
            <a:spLocks noGrp="1" noChangeArrowheads="1"/>
          </p:cNvSpPr>
          <p:nvPr>
            <p:ph type="title"/>
          </p:nvPr>
        </p:nvSpPr>
        <p:spPr>
          <a:xfrm>
            <a:off x="244699" y="206062"/>
            <a:ext cx="11642501" cy="1725769"/>
          </a:xfrm>
        </p:spPr>
        <p:txBody>
          <a:bodyPr/>
          <a:lstStyle/>
          <a:p>
            <a:pPr algn="ctr" eaLnBrk="1" hangingPunct="1"/>
            <a:r>
              <a:rPr lang="fr-FR" altLang="fr-FR" sz="28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POURSUITE DES ÉTUDES UNIVERSITAIRES APRÈS LE DIPLÔME D’ETAT INFIRMIER </a:t>
            </a:r>
            <a:br>
              <a:rPr lang="fr-FR" altLang="fr-FR" sz="28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fr-FR" altLang="fr-FR" sz="28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AA2F4-D429-4804-A073-A675193EAB45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1273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400" dirty="0" smtClean="0"/>
              <a:t>Comment accède-t-on aux études infirmières ?</a:t>
            </a:r>
            <a:endParaRPr lang="fr-FR" sz="4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Parcoursup, reconversion professionnelle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9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2629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6411250_win32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19715838_TF16411250.potx" id="{C47F33A4-2C66-428E-B1F4-6919DFF55AE7}" vid="{0C76DC9B-55F5-4846-BECF-7B5783C0B8F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2218FC-8412-44B9-9E82-D51F1F531141}">
  <ds:schemaRefs>
    <ds:schemaRef ds:uri="fb0879af-3eba-417a-a55a-ffe6dcd6ca77"/>
    <ds:schemaRef ds:uri="http://schemas.microsoft.com/office/infopath/2007/PartnerControls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6dc4bcd6-49db-4c07-9060-8acfc67cef9f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tf16411250_win32</Template>
  <TotalTime>0</TotalTime>
  <Words>1690</Words>
  <Application>Microsoft Office PowerPoint</Application>
  <PresentationFormat>Personnalisé</PresentationFormat>
  <Paragraphs>313</Paragraphs>
  <Slides>30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tf16411250_win32</vt:lpstr>
      <vt:lpstr>Journée Portes Ouvertes  05.02.2025 </vt:lpstr>
      <vt:lpstr>À propos de nous</vt:lpstr>
      <vt:lpstr>Présentation PowerPoint</vt:lpstr>
      <vt:lpstr>Plan</vt:lpstr>
      <vt:lpstr>Qu’est-ce que le métier d’infirmier(e) ?</vt:lpstr>
      <vt:lpstr>Présentation PowerPoint</vt:lpstr>
      <vt:lpstr>Présentation PowerPoint</vt:lpstr>
      <vt:lpstr>POURSUITE DES ÉTUDES UNIVERSITAIRES APRÈS LE DIPLÔME D’ETAT INFIRMIER   </vt:lpstr>
      <vt:lpstr>Comment accède-t-on aux études infirmières ?</vt:lpstr>
      <vt:lpstr>Qualités  requises pour la formation infirmière</vt:lpstr>
      <vt:lpstr>Deux possibilités </vt:lpstr>
      <vt:lpstr>Présentation PowerPoint</vt:lpstr>
      <vt:lpstr>Retrouvez-nous sur Parcoursup</vt:lpstr>
      <vt:lpstr>COMMENT SE DÉROULE LA SÉLECTION PARCOURSUP ?</vt:lpstr>
      <vt:lpstr>Constituer son dossier sur Parcoursup </vt:lpstr>
      <vt:lpstr>Que doit contenir  votre dossier  Parcoursup ?</vt:lpstr>
      <vt:lpstr>Qualités et capacités</vt:lpstr>
      <vt:lpstr>Reconversion professionnelle</vt:lpstr>
      <vt:lpstr>Quels frais faut-il envisager ?</vt:lpstr>
      <vt:lpstr>Présentation PowerPoint</vt:lpstr>
      <vt:lpstr>Comment se déroulent les études ?</vt:lpstr>
      <vt:lpstr>DURÉE DE LA FORMATION</vt:lpstr>
      <vt:lpstr>FINALITES DE LA FORMATION </vt:lpstr>
      <vt:lpstr>CONTENU DE FORMATION</vt:lpstr>
      <vt:lpstr>Contenu  théorique</vt:lpstr>
      <vt:lpstr>Contenu clinique</vt:lpstr>
      <vt:lpstr>Comment envisager le « métier » d’étudiant ?</vt:lpstr>
      <vt:lpstr>Envisager le « métier » d’étudiant en soins infirmiers …</vt:lpstr>
      <vt:lpstr>C’EST AUSSI DÉVELOPPER DES CAPACITÉS D’APPRENTISSAGE</vt:lpstr>
      <vt:lpstr>Bonne visite à vous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2021-01-08T14:25:59Z</dcterms:created>
  <dcterms:modified xsi:type="dcterms:W3CDTF">2025-02-05T09:47:58Z</dcterms:modified>
</cp:coreProperties>
</file>